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C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41C45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4" name="Image 0" descr="/Users/waleedm/تطبيق التحكيم اجراءات/public/logos/faisalah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10048" y="777240"/>
            <a:ext cx="1371600" cy="1371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224028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E7CF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المنصات الأولى في المملكة  ·  Among the First Platforms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14400" y="2697480"/>
            <a:ext cx="10332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فيصلة</a:t>
            </a:r>
            <a:endParaRPr lang="en-US" sz="6000" dirty="0"/>
          </a:p>
        </p:txBody>
      </p:sp>
      <p:sp>
        <p:nvSpPr>
          <p:cNvPr id="7" name="Text 4"/>
          <p:cNvSpPr/>
          <p:nvPr/>
        </p:nvSpPr>
        <p:spPr>
          <a:xfrm>
            <a:off x="914400" y="379476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000" dirty="0">
                <a:solidFill>
                  <a:srgbClr val="DCEA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منصة إدارة إجراءات التحكيم وتوثيقها إلكترونياً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429768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spc="200" kern="0" dirty="0">
                <a:solidFill>
                  <a:srgbClr val="A9C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  ·  Arbitration Proceedings Management Platform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14400" y="484632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300" dirty="0">
                <a:solidFill>
                  <a:srgbClr val="BFD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عصارة خبرة قانونية وتقنية سعودية · تفعيلٌ لنظام التحكيم ولائحته · دعمٌ لرؤية 2030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7272F"/>
          </a:solidFill>
          <a:ln/>
        </p:spPr>
      </p:sp>
      <p:pic>
        <p:nvPicPr>
          <p:cNvPr id="11" name="Image 1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2" name="Image 2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3" name="Image 3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4" name="Image 4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A9C0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ريادةٌ في إدارة إجراءات التحكيم رقمياً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AMONG THE FIRST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737360"/>
            <a:ext cx="11064240" cy="4023360"/>
          </a:xfrm>
          <a:prstGeom prst="roundRect">
            <a:avLst>
              <a:gd name="adj" fmla="val 4091"/>
            </a:avLst>
          </a:prstGeom>
          <a:solidFill>
            <a:srgbClr val="1B256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0574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600" b="1" dirty="0">
                <a:solidFill>
                  <a:srgbClr val="E7CF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من المنصات الأولى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097280" y="2606040"/>
            <a:ext cx="99669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تُعدّ «فيصلة» من المنصات الأولى في الإدارة الرقمية الشاملة لإجراءات التحكيم — من المنصّات الرائدة المتخصّصة في هذا المجال.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097280" y="3886200"/>
            <a:ext cx="9966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500" dirty="0">
                <a:solidFill>
                  <a:srgbClr val="DCEA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جاءت ثمرةَ خبرةٍ قانونية تتجاوز عشر سنوات، ودمجٍ فريد بين العمق القانوني والحلول التقنية المتقدّمة.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097280" y="4754880"/>
            <a:ext cx="9966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A9C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 is among the first platforms for end-to-end digital management of arbitration proceedings — built on 10+ years of legal expertise fused with advanced technology.</a:t>
            </a:r>
            <a:endParaRPr lang="en-US" sz="1200" dirty="0"/>
          </a:p>
        </p:txBody>
      </p:sp>
      <p:pic>
        <p:nvPicPr>
          <p:cNvPr id="11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2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3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4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3" name="Image 0" descr="/Users/waleedm/تطبيق التحكيم اجراءات/public/about/identity-symbo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194" y="274320"/>
            <a:ext cx="10465308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3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3" name="Image 0" descr="/Users/waleedm/تطبيق التحكيم اجراءات/public/about/identity-colo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3194" y="274320"/>
            <a:ext cx="10465308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لماذا فيصلة؟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FAISALAH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914400" y="182880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⚖️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6012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تفعيل نظام التحكيم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265176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أتمتة منظّمة تُطبّق النظام ولائحته خطوةً بخطوة، من تشكيل الهيئة حتى الحكم.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2628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63440" y="182880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🗂️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70916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إدارة رقمية كاملة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09160" y="265176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القضايا والأطراف والجلسات والضبوط والمذكرات والأحكام في مكانٍ واحد.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7532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412480" y="182880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✍️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458200" y="225856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توقيع واعتماد إلكتروني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58200" y="265176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اعتماد الوثائق وتوقيعها بضوابط دقيقة واعتمادٍ تلقائي عند انقضاء المهل.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914400" y="40690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🔎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960120" y="449884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تحقّق عام موثوق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60120" y="489204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لكل وثيقة رمز/باركود للتحقق من صحتها من الواجهة الخارجية.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2628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4663440" y="40690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🛡️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4709160" y="449884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أمان وحوكمة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709160" y="489204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مصادقة برمز، سجل تدقيق، نسخ احتياطية، وامتثال الحوسبة السحابية.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27532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  <a:effectLst>
            <a:outerShdw sx="100000" sy="100000" kx="0" ky="0" algn="bl" rotWithShape="0" blurRad="76200" dist="25400" dir="5400000">
              <a:srgbClr val="BFCBD1">
                <a:alpha val="4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8412480" y="4069080"/>
            <a:ext cx="822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📤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8458200" y="4498848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تبليغ وتوثيق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58200" y="4892040"/>
            <a:ext cx="3063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تبليغ الأطراف والهيئة تلقائياً وتصدير ملف القضية كاملاً PDF.</a:t>
            </a:r>
            <a:endParaRPr lang="en-US" sz="1100" dirty="0"/>
          </a:p>
        </p:txBody>
      </p:sp>
      <p:pic>
        <p:nvPicPr>
          <p:cNvPr id="30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31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32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33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لمحة بالأرقام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 GLANCE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9448" y="2194560"/>
            <a:ext cx="2468880" cy="2194560"/>
          </a:xfrm>
          <a:prstGeom prst="roundRect">
            <a:avLst>
              <a:gd name="adj" fmla="val 5833"/>
            </a:avLst>
          </a:prstGeom>
          <a:solidFill>
            <a:srgbClr val="EEF3F5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448" y="265176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+10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746608" y="365760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سنوات خبرة قانونية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44088" y="2194560"/>
            <a:ext cx="2468880" cy="2194560"/>
          </a:xfrm>
          <a:prstGeom prst="roundRect">
            <a:avLst>
              <a:gd name="adj" fmla="val 5833"/>
            </a:avLst>
          </a:prstGeom>
          <a:solidFill>
            <a:srgbClr val="EEF3F5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4088" y="265176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3581248" y="365760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داعمة للرؤية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78728" y="2194560"/>
            <a:ext cx="2468880" cy="2194560"/>
          </a:xfrm>
          <a:prstGeom prst="roundRect">
            <a:avLst>
              <a:gd name="adj" fmla="val 5833"/>
            </a:avLst>
          </a:prstGeom>
          <a:solidFill>
            <a:srgbClr val="EEF3F5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78728" y="265176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+120</a:t>
            </a:r>
            <a:endParaRPr lang="en-US" sz="4400" dirty="0"/>
          </a:p>
        </p:txBody>
      </p:sp>
      <p:sp>
        <p:nvSpPr>
          <p:cNvPr id="14" name="Text 12"/>
          <p:cNvSpPr/>
          <p:nvPr/>
        </p:nvSpPr>
        <p:spPr>
          <a:xfrm>
            <a:off x="6415888" y="365760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ملف قضية مُدار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13368" y="2194560"/>
            <a:ext cx="2468880" cy="2194560"/>
          </a:xfrm>
          <a:prstGeom prst="roundRect">
            <a:avLst>
              <a:gd name="adj" fmla="val 5833"/>
            </a:avLst>
          </a:prstGeom>
          <a:solidFill>
            <a:srgbClr val="EEF3F5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13368" y="2651760"/>
            <a:ext cx="24688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9250528" y="365760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رقمنة الإجراءات</a:t>
            </a:r>
            <a:endParaRPr lang="en-US" sz="1400" dirty="0"/>
          </a:p>
        </p:txBody>
      </p:sp>
      <p:pic>
        <p:nvPicPr>
          <p:cNvPr id="18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9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0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1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الإشراف والتشغيل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SUPERVISION &amp; OPERATION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83080"/>
            <a:ext cx="5349240" cy="3977640"/>
          </a:xfrm>
          <a:prstGeom prst="roundRect">
            <a:avLst>
              <a:gd name="adj" fmla="val 36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51560" y="2057400"/>
            <a:ext cx="2194560" cy="411480"/>
          </a:xfrm>
          <a:prstGeom prst="roundRect">
            <a:avLst>
              <a:gd name="adj" fmla="val 22222"/>
            </a:avLst>
          </a:prstGeom>
          <a:solidFill>
            <a:srgbClr val="F9F1DE"/>
          </a:solidFill>
          <a:ln/>
        </p:spPr>
      </p:sp>
      <p:sp>
        <p:nvSpPr>
          <p:cNvPr id="8" name="Text 6"/>
          <p:cNvSpPr/>
          <p:nvPr/>
        </p:nvSpPr>
        <p:spPr>
          <a:xfrm>
            <a:off x="1051560" y="205740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9A6A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جهة الإشراف · SUPERVISOR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51560" y="2606040"/>
            <a:ext cx="4800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شركة عنوان المشورة للمحاماة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51560" y="320040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شركة مهنية للمحاماة والاستشارات، منذ 2013م، بفروعٍ في الرياض والشرقية ومكة وتحالفاتٍ قانونية. خبرةٌ تتجاوز عشر سنوات في التأسيس والحوكمة والعقود والتحكيم والمنازعات والتمثيل القضائي.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051560" y="5074920"/>
            <a:ext cx="4800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Onwan Almashora Law Firm — a professional Saudi law firm (since 2013) with 10+ years of expertise, supervising the platform.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309360" y="1783080"/>
            <a:ext cx="5349240" cy="3977640"/>
          </a:xfrm>
          <a:prstGeom prst="roundRect">
            <a:avLst>
              <a:gd name="adj" fmla="val 3678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83680" y="2057400"/>
            <a:ext cx="2194560" cy="411480"/>
          </a:xfrm>
          <a:prstGeom prst="roundRect">
            <a:avLst>
              <a:gd name="adj" fmla="val 22222"/>
            </a:avLst>
          </a:prstGeom>
          <a:solidFill>
            <a:srgbClr val="E8F1F3"/>
          </a:solidFill>
          <a:ln/>
        </p:spPr>
      </p:sp>
      <p:sp>
        <p:nvSpPr>
          <p:cNvPr id="14" name="Text 12"/>
          <p:cNvSpPr/>
          <p:nvPr/>
        </p:nvSpPr>
        <p:spPr>
          <a:xfrm>
            <a:off x="6583680" y="205740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0F4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المُشغِّل · OPERATOR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6583680" y="2606040"/>
            <a:ext cx="4800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20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شركة وليد محمد الشهري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583680" y="3200400"/>
            <a:ext cx="4800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شركة تقنية سعودية بسواعد شبابٍ سعوديين وقانونيين؛ جاءت المنصة على أيديهم دمجاً للخبرة القانونية بالحلول التقنية الحديثة — عصارةُ خبرةٍ قانونية وتقنية فذّة.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583680" y="5074920"/>
            <a:ext cx="4800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Waleed M. Alshehri Co. — a Saudi technology company driven by young Saudi professionals, operating the platform.</a:t>
            </a:r>
            <a:endParaRPr lang="en-US" sz="1100" dirty="0"/>
          </a:p>
        </p:txBody>
      </p:sp>
      <p:pic>
        <p:nvPicPr>
          <p:cNvPr id="18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9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20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21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كلمة المشرف العام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WORD FROM THE GENERAL SUPERVISOR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0" y="1783080"/>
            <a:ext cx="3383280" cy="4114800"/>
          </a:xfrm>
          <a:prstGeom prst="roundRect">
            <a:avLst>
              <a:gd name="adj" fmla="val 4324"/>
            </a:avLst>
          </a:prstGeom>
          <a:solidFill>
            <a:srgbClr val="141C45"/>
          </a:solidFill>
          <a:ln/>
        </p:spPr>
      </p:sp>
      <p:pic>
        <p:nvPicPr>
          <p:cNvPr id="7" name="Image 0" descr="/Users/waleedm/تطبيق التحكيم اجراءات/public/about/waleed-carto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0" y="1965960"/>
            <a:ext cx="2743200" cy="3749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1920240"/>
            <a:ext cx="72237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800" b="1" dirty="0">
                <a:solidFill>
                  <a:srgbClr val="1420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«جاءت هذه المنصة بعد سنواتٍ من الخبرة القانونية والقضائية، لتكون من المنصات الأولى في إدارة إجراءات التحكيم رقمياً — إسهاماً في تفعيل نظام التحكيم ولائحته، ودعماً لرؤية المملكة 2030. نضعها بين أيديكم بثقةٍ ومسؤولية.»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77240" y="4480560"/>
            <a:ext cx="7223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17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المحامي / وليد بن محمد بن حسين الشهري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777240" y="4937760"/>
            <a:ext cx="7223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2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المشرف العام والمباشر على المنصة · المدير العام لشركة وليد محمد الشهري (المُشغِّلة) والمدير العام لشركة عنوان المشورة للمحاماة (جهة الإشراف)</a:t>
            </a:r>
            <a:endParaRPr lang="en-US" sz="1200" dirty="0"/>
          </a:p>
        </p:txBody>
      </p:sp>
      <p:pic>
        <p:nvPicPr>
          <p:cNvPr id="11" name="Image 1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2" name="Image 2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3" name="Image 3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4" name="Image 4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C9A24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1148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وثائق ومصادر المنصة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024128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spc="200" kern="0" dirty="0">
                <a:solidFill>
                  <a:srgbClr val="C9A2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&amp; RESOURCES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11064240" cy="0"/>
          </a:xfrm>
          <a:prstGeom prst="line">
            <a:avLst/>
          </a:prstGeom>
          <a:noFill/>
          <a:ln w="12700">
            <a:solidFill>
              <a:srgbClr val="E2E8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92024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📖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60120" y="25603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دليل استخدام المنصة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960120" y="315468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User Guide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2628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09160" y="192024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🔐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709160" y="25603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سياسة الخصوصية وتصنيف البيانات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709160" y="315468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Privacy &amp; Data Classification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75320" y="169164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58200" y="192024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📜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8458200" y="256032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سياسة الاستخدام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58200" y="315468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Terms of Use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77724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416052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🧾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960120" y="4800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وثائق الامتثال والحوكمة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960120" y="539496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&amp; Governance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2628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09160" y="416052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📘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4709160" y="4800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مجلة عنوان المشورة للمحاماة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709160" y="539496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Profile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8275320" y="3931920"/>
            <a:ext cx="34290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2E8E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58200" y="4160520"/>
            <a:ext cx="914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00000"/>
                </a:solidFill>
              </a:rPr>
              <a:t>🔎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8458200" y="4800600"/>
            <a:ext cx="30632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rtl="1" algn="r" indent="0" marL="0">
              <a:buNone/>
            </a:pPr>
            <a:r>
              <a:rPr lang="en-US" sz="1500" b="1" dirty="0">
                <a:solidFill>
                  <a:srgbClr val="141C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التحقق العام من الوثائق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8458200" y="539496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B25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Verification</a:t>
            </a:r>
            <a:endParaRPr lang="en-US" sz="1100" dirty="0"/>
          </a:p>
        </p:txBody>
      </p:sp>
      <p:pic>
        <p:nvPicPr>
          <p:cNvPr id="30" name="Image 0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31" name="Image 1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32" name="Image 2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33" name="Image 3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34" name="Text 28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5B6B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C4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9A24A"/>
          </a:solidFill>
          <a:ln/>
        </p:spPr>
      </p:sp>
      <p:pic>
        <p:nvPicPr>
          <p:cNvPr id="3" name="Image 0" descr="/Users/waleedm/تطبيق التحكيم اجراءات/public/logos/faisalah-m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914400"/>
            <a:ext cx="1188720" cy="11887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14884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فيصلة</a:t>
            </a:r>
            <a:endParaRPr lang="en-US" sz="4600" dirty="0"/>
          </a:p>
        </p:txBody>
      </p:sp>
      <p:sp>
        <p:nvSpPr>
          <p:cNvPr id="5" name="Text 2"/>
          <p:cNvSpPr/>
          <p:nvPr/>
        </p:nvSpPr>
        <p:spPr>
          <a:xfrm>
            <a:off x="914400" y="315468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2000" dirty="0">
                <a:solidFill>
                  <a:srgbClr val="E7CF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عدالةٌ اتفاقية رقمية موثوقة — امتداداً لرؤية 2030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914400" y="388620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en-US" sz="1400" dirty="0">
                <a:solidFill>
                  <a:srgbClr val="DCEA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تشغيل شركة وليد محمد الشهري · تحت إشراف شركة عنوان المشورة للمحاماة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14400" y="44348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A9C8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 ·   info@faisalah.com   ·   920006294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6035040"/>
            <a:ext cx="12191695" cy="822960"/>
          </a:xfrm>
          <a:prstGeom prst="rect">
            <a:avLst/>
          </a:prstGeom>
          <a:solidFill>
            <a:srgbClr val="07272F"/>
          </a:solidFill>
          <a:ln/>
        </p:spPr>
      </p:sp>
      <p:pic>
        <p:nvPicPr>
          <p:cNvPr id="9" name="Image 1" descr="/Users/waleedm/تطبيق التحكيم اجراءات/public/logos/vision203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6199632"/>
            <a:ext cx="402336" cy="402336"/>
          </a:xfrm>
          <a:prstGeom prst="rect">
            <a:avLst/>
          </a:prstGeom>
        </p:spPr>
      </p:pic>
      <p:pic>
        <p:nvPicPr>
          <p:cNvPr id="10" name="Image 2" descr="/Users/waleedm/تطبيق التحكيم اجراءات/public/logos/wale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176" y="6199632"/>
            <a:ext cx="457200" cy="402336"/>
          </a:xfrm>
          <a:prstGeom prst="rect">
            <a:avLst/>
          </a:prstGeom>
        </p:spPr>
      </p:pic>
      <p:pic>
        <p:nvPicPr>
          <p:cNvPr id="11" name="Image 3" descr="/Users/waleedm/تطبيق التحكيم اجراءات/public/logos/onwa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2576" y="6199632"/>
            <a:ext cx="1371600" cy="402336"/>
          </a:xfrm>
          <a:prstGeom prst="rect">
            <a:avLst/>
          </a:prstGeom>
        </p:spPr>
      </p:pic>
      <p:pic>
        <p:nvPicPr>
          <p:cNvPr id="12" name="Image 4" descr="/Users/waleedm/تطبيق التحكيم اجراءات/public/logos/sasl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6199632"/>
            <a:ext cx="822960" cy="402336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400800" y="6108192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A9C0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faisalah.com  ·  تحت إشراف شركة عنوان المشورة للمحاماة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2026-09-22T13:32:53Z</dcterms:created>
  <dcterms:modified xsi:type="dcterms:W3CDTF">2026-09-22T13:32:53Z</dcterms:modified>
</cp:coreProperties>
</file>