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C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C4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A24A"/>
          </a:solidFill>
          <a:ln/>
        </p:spPr>
      </p:sp>
      <p:pic>
        <p:nvPicPr>
          <p:cNvPr id="4" name="Image 0" descr="/Users/waleedm/تطبيق التحكيم اجراءات/public/logos/faisalah-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4328" y="822960"/>
            <a:ext cx="1463040" cy="14630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37744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E7CF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دليلٌ إرشادي · USER GUIDE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914400" y="278892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دليل استخدام المنصة</a:t>
            </a:r>
            <a:endParaRPr lang="en-US" sz="5000" dirty="0"/>
          </a:p>
        </p:txBody>
      </p:sp>
      <p:sp>
        <p:nvSpPr>
          <p:cNvPr id="7" name="Text 4"/>
          <p:cNvSpPr/>
          <p:nvPr/>
        </p:nvSpPr>
        <p:spPr>
          <a:xfrm>
            <a:off x="914400" y="388620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700" dirty="0">
                <a:solidFill>
                  <a:srgbClr val="DCEA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منصة فيصلة لإدارة إجراءات التحكيم — من الإيداع حتى صدور الحكم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4434840"/>
            <a:ext cx="10332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200" kern="0" dirty="0">
                <a:solidFill>
                  <a:srgbClr val="A9C8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 · Arbitration Proceedings Management Platform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07272F"/>
          </a:solidFill>
          <a:ln/>
        </p:spPr>
      </p:sp>
      <p:pic>
        <p:nvPicPr>
          <p:cNvPr id="10" name="Image 1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11" name="Image 2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12" name="Image 3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13" name="Image 4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A9C0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منصة سعودية لإدارة إجراءات التحكيم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8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نظرة عامة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600200"/>
            <a:ext cx="10607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450" dirty="0">
                <a:solidFill>
                  <a:srgbClr val="1420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منصةٌ متكاملة لإدارة ملفات التحكيم وإجراءاته إلكترونياً: تشكيل الهيئة، إضافة الأطراف وممثليهم، تحرير الجلسات والقرارات والأحكام واعتمادها رقمياً، وتبليغها تلقائياً كملفات PDF موثّقة بباركود تحقّق.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777240" y="265176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960120" y="285292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9" name="Shape 7"/>
          <p:cNvSpPr/>
          <p:nvPr/>
        </p:nvSpPr>
        <p:spPr>
          <a:xfrm>
            <a:off x="960120" y="415137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10" name="Text 8"/>
          <p:cNvSpPr/>
          <p:nvPr/>
        </p:nvSpPr>
        <p:spPr>
          <a:xfrm>
            <a:off x="960120" y="321868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إدارة رقمية كاملة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3584448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القضايا والأطراف والجلسات والضبوط والمذكرات والأحكام في مكانٍ واحد آمن.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26280" y="265176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709160" y="285292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14" name="Shape 12"/>
          <p:cNvSpPr/>
          <p:nvPr/>
        </p:nvSpPr>
        <p:spPr>
          <a:xfrm>
            <a:off x="4709160" y="415137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15" name="Text 13"/>
          <p:cNvSpPr/>
          <p:nvPr/>
        </p:nvSpPr>
        <p:spPr>
          <a:xfrm>
            <a:off x="4709160" y="321868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اعتماد وتوقيع إلكتروني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709160" y="3584448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اعتماد الوثائق بضوابط دقيقة، واعتمادٌ تلقائي عند انقضاء المهلة النظامية.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275320" y="265176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458200" y="285292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19" name="Shape 17"/>
          <p:cNvSpPr/>
          <p:nvPr/>
        </p:nvSpPr>
        <p:spPr>
          <a:xfrm>
            <a:off x="8458200" y="415137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20" name="Text 18"/>
          <p:cNvSpPr/>
          <p:nvPr/>
        </p:nvSpPr>
        <p:spPr>
          <a:xfrm>
            <a:off x="8458200" y="321868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تحقّق وتبليغ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458200" y="3584448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لكل وثيقة باركود تحقّق عام، وتبليغ تلقائي للأطراف والهيئة عبر البريد.</a:t>
            </a:r>
            <a:endParaRPr lang="en-US" sz="1050" dirty="0"/>
          </a:p>
        </p:txBody>
      </p:sp>
      <p:pic>
        <p:nvPicPr>
          <p:cNvPr id="22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23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24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25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منصة سعودية لإدارة إجراءات التحكيم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8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الأدوار والصلاحيات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&amp; PERMISSIONS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69164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960120" y="189280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8" name="Shape 6"/>
          <p:cNvSpPr/>
          <p:nvPr/>
        </p:nvSpPr>
        <p:spPr>
          <a:xfrm>
            <a:off x="960120" y="319125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9" name="Text 7"/>
          <p:cNvSpPr/>
          <p:nvPr/>
        </p:nvSpPr>
        <p:spPr>
          <a:xfrm>
            <a:off x="960120" y="225856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الأدمن (الإدارة)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120" y="2624328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ينشئ ملفات القضايا، يشكّل الهيئة، يضيف الأطراف، يدير المستخدمين والإعدادات والعقود والفوترة. يرى كل الملفات.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26280" y="169164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189280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13" name="Shape 11"/>
          <p:cNvSpPr/>
          <p:nvPr/>
        </p:nvSpPr>
        <p:spPr>
          <a:xfrm>
            <a:off x="4709160" y="319125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14" name="Text 12"/>
          <p:cNvSpPr/>
          <p:nvPr/>
        </p:nvSpPr>
        <p:spPr>
          <a:xfrm>
            <a:off x="4709160" y="225856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رئيس الهيئة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09160" y="2624328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يضيف الأعضاء وأمين السر والأطراف، يدير الإقرارات، يفتح الجلسات ويرسل الضبوط للاعتماد، ويصدر الأحكام.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275320" y="169164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458200" y="189280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18" name="Shape 16"/>
          <p:cNvSpPr/>
          <p:nvPr/>
        </p:nvSpPr>
        <p:spPr>
          <a:xfrm>
            <a:off x="8458200" y="319125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19" name="Text 17"/>
          <p:cNvSpPr/>
          <p:nvPr/>
        </p:nvSpPr>
        <p:spPr>
          <a:xfrm>
            <a:off x="8458200" y="225856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عضو الهيئة / أمين السر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458200" y="2624328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يطّلع على الملف، يشارك في الجلسات، ويعتمد الوثائق أو يعترض عليها.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77240" y="379476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960120" y="399592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23" name="Shape 21"/>
          <p:cNvSpPr/>
          <p:nvPr/>
        </p:nvSpPr>
        <p:spPr>
          <a:xfrm>
            <a:off x="960120" y="529437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24" name="Text 22"/>
          <p:cNvSpPr/>
          <p:nvPr/>
        </p:nvSpPr>
        <p:spPr>
          <a:xfrm>
            <a:off x="960120" y="436168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الطرف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60120" y="4727448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يدخل على ملفاته بعد توقيع الإقرار، يتابع الإجراءات، ويعتمد ما يخصّه من وثائق.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526280" y="379476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709160" y="399592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28" name="Shape 26"/>
          <p:cNvSpPr/>
          <p:nvPr/>
        </p:nvSpPr>
        <p:spPr>
          <a:xfrm>
            <a:off x="4709160" y="529437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29" name="Text 27"/>
          <p:cNvSpPr/>
          <p:nvPr/>
        </p:nvSpPr>
        <p:spPr>
          <a:xfrm>
            <a:off x="4709160" y="436168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الممثل (وكيل/محامٍ)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709160" y="4727448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يمثّل الطرف في الإجراءات والاعتماد بصفته ممثلاً بموجب سند التمثيل.</a:t>
            </a:r>
            <a:endParaRPr lang="en-US" sz="1050" dirty="0"/>
          </a:p>
        </p:txBody>
      </p:sp>
      <p:pic>
        <p:nvPicPr>
          <p:cNvPr id="31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32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33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34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منصة سعودية لإدارة إجراءات التحكيم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8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دليل الأدمن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 GUIDE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746504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إنشاء ملف القضية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1371600" y="2084832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 «الملفات ← إنشاء ملف»: يُعبّأ الموضوع واتفاق التحكيم وبند التحكيم ولغة الملف ووضع التأريخ (تلقائي/يدوي).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77240" y="2624328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624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71600" y="258775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تشكيل الهيئة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371600" y="2926080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إضافة رئيس الهيئة والأعضاء وأمين السر مع مستند التعيين، والشهادة الجامعية للرئيس والمرجّح.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77240" y="3465576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346557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371600" y="342900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الأطراف والممثلون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1371600" y="3767328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إضافة الأطراف ومستنداتهم الإلزامية، وربط الممثلين بسند التمثيل.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77240" y="4306824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430682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270248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المستخدمون وإقرار التعامل الرقمي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371600" y="4608576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لكل مستخدم: تنزيل إقراره مُعبّأً، ثم رفع النسخة الموقّعة لتفعيل دخوله للملف.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77240" y="5148072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23" name="Text 21"/>
          <p:cNvSpPr/>
          <p:nvPr/>
        </p:nvSpPr>
        <p:spPr>
          <a:xfrm>
            <a:off x="777240" y="514807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371600" y="5111496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5) الإعدادات العامة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1371600" y="5449824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الهوية البصرية، نص الإقرار وبنود العقد، بريد المنصة، والفوترة.</a:t>
            </a:r>
            <a:endParaRPr lang="en-US" sz="1100" dirty="0"/>
          </a:p>
        </p:txBody>
      </p:sp>
      <p:pic>
        <p:nvPicPr>
          <p:cNvPr id="26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27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28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29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منصة سعودية لإدارة إجراءات التحكيم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8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الجلسات والوثائق واعتمادها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SESSIONS &amp; DOCUMENTS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783080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783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746504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فتح الجلسة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1371600" y="2084832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جلسة حضورية أو عبر اتصال مرئي، مع تحضير الحاضرين (يدوياً عند الحاجة) — والحاضرون هم المعتمِدون.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77240" y="2624328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624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71600" y="258775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تحرير الوثيقة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371600" y="2926080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ضبط الجلسة أو المذكرة أو المحضر أو القرار أو صك الحكم عبر قوالب منظّمة.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77240" y="3465576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346557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371600" y="342900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الإرسال للاعتماد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1371600" y="3767328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تُرسل الوثيقة لأعضاء الهيئة والحاضرين لاعتمادها أو الاعتراض عليها.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77240" y="4306824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430682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270248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الاعتماد التلقائي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371600" y="4608576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عند مضيّ المدة النظامية (ساعتان) دون اعتماد، يُثبَت أنه لم يتم الاعتماد وفق التنظيم وتُعتمد الوثيقة.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77240" y="5148072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23" name="Text 21"/>
          <p:cNvSpPr/>
          <p:nvPr/>
        </p:nvSpPr>
        <p:spPr>
          <a:xfrm>
            <a:off x="777240" y="514807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371600" y="5111496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5) الإصدار والتبليغ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1371600" y="5449824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تُصدر الوثيقة موثّقةً بباركود تحقّق، وتُبلَّغ للأطراف والهيئة تلقائياً كملف PDF.</a:t>
            </a:r>
            <a:endParaRPr lang="en-US" sz="1100" dirty="0"/>
          </a:p>
        </p:txBody>
      </p:sp>
      <p:pic>
        <p:nvPicPr>
          <p:cNvPr id="26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27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28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29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منصة سعودية لإدارة إجراءات التحكيم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8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للأطراف والممثلين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PARTIES &amp; REPRESENTATIVES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28800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828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792224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استلام الحساب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1371600" y="2130552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يصلك اسم المستخدم وكلمة المرور على بريدك، أو تدخل عبر النفاذ الوطني الموحّد.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77240" y="2615184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6151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71600" y="2578608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توقيع إقرار التعامل الرقمي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371600" y="2916936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يُفتح لك الملف بعد توقيع الإقرار الخاص به وإرفاقه من الإدارة/رئيس الهيئة.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77240" y="3401568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34015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371600" y="336499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متابعة الملف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1371600" y="3703320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الاطّلاع على الجلسات والوثائق والمواعيد، وتأكيد حضور الجلسات القادمة عبر الرابط.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77240" y="4187952"/>
            <a:ext cx="457200" cy="457200"/>
          </a:xfrm>
          <a:prstGeom prst="ellipse">
            <a:avLst/>
          </a:prstGeom>
          <a:solidFill>
            <a:srgbClr val="1B2560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41879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151376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5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اعتماد الوثائق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371600" y="4489704"/>
            <a:ext cx="9966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اعتماد ما يخصّك من وثائق أو الاعتراض عليها خلال المهلة النظامية.</a:t>
            </a:r>
            <a:endParaRPr lang="en-US" sz="1100" dirty="0"/>
          </a:p>
        </p:txBody>
      </p:sp>
      <p:pic>
        <p:nvPicPr>
          <p:cNvPr id="22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23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24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25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منصة سعودية لإدارة إجراءات التحكيم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8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الأمان والتحقّق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&amp; VERIFICATION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28800"/>
            <a:ext cx="342900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960120" y="202996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8" name="Shape 6"/>
          <p:cNvSpPr/>
          <p:nvPr/>
        </p:nvSpPr>
        <p:spPr>
          <a:xfrm>
            <a:off x="960120" y="369417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9" name="Text 7"/>
          <p:cNvSpPr/>
          <p:nvPr/>
        </p:nvSpPr>
        <p:spPr>
          <a:xfrm>
            <a:off x="960120" y="239572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إقرار التعامل الرقمي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120" y="2761488"/>
            <a:ext cx="3063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لا يُفتح أي ملف لغير الأدمن إلا بعد توقيع الإقرار الخاص بذلك الملف وإرفاقه.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26280" y="1828800"/>
            <a:ext cx="342900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09160" y="202996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13" name="Shape 11"/>
          <p:cNvSpPr/>
          <p:nvPr/>
        </p:nvSpPr>
        <p:spPr>
          <a:xfrm>
            <a:off x="4709160" y="369417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14" name="Text 12"/>
          <p:cNvSpPr/>
          <p:nvPr/>
        </p:nvSpPr>
        <p:spPr>
          <a:xfrm>
            <a:off x="4709160" y="239572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تحقّق عام بالباركود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09160" y="2761488"/>
            <a:ext cx="3063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لكل وثيقة رمز/باركود يتيح التحقق من صحتها من الواجهة الخارجية للمنصة.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275320" y="1828800"/>
            <a:ext cx="342900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458200" y="2029968"/>
            <a:ext cx="384048" cy="384048"/>
          </a:xfrm>
          <a:prstGeom prst="roundRect">
            <a:avLst>
              <a:gd name="adj" fmla="val 21429"/>
            </a:avLst>
          </a:prstGeom>
          <a:solidFill>
            <a:srgbClr val="C9A24A"/>
          </a:solidFill>
          <a:ln/>
        </p:spPr>
      </p:sp>
      <p:sp>
        <p:nvSpPr>
          <p:cNvPr id="18" name="Shape 16"/>
          <p:cNvSpPr/>
          <p:nvPr/>
        </p:nvSpPr>
        <p:spPr>
          <a:xfrm>
            <a:off x="8458200" y="3694176"/>
            <a:ext cx="3063240" cy="18288"/>
          </a:xfrm>
          <a:prstGeom prst="rect">
            <a:avLst/>
          </a:prstGeom>
          <a:solidFill>
            <a:srgbClr val="EEF3F5"/>
          </a:solidFill>
          <a:ln/>
        </p:spPr>
      </p:sp>
      <p:sp>
        <p:nvSpPr>
          <p:cNvPr id="19" name="Text 17"/>
          <p:cNvSpPr/>
          <p:nvPr/>
        </p:nvSpPr>
        <p:spPr>
          <a:xfrm>
            <a:off x="8458200" y="239572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حوكمة وأمان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458200" y="2761488"/>
            <a:ext cx="3063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مصادقة برمز، سجل تدقيق كامل، نسخ احتياطية، وامتثال الحوسبة السحابية.</a:t>
            </a:r>
            <a:endParaRPr lang="en-US" sz="1050" dirty="0"/>
          </a:p>
        </p:txBody>
      </p:sp>
      <p:pic>
        <p:nvPicPr>
          <p:cNvPr id="21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22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23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24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منصة سعودية لإدارة إجراءات التحكيم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C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A24A"/>
          </a:solidFill>
          <a:ln/>
        </p:spPr>
      </p:sp>
      <p:pic>
        <p:nvPicPr>
          <p:cNvPr id="3" name="Image 0" descr="/Users/waleedm/تطبيق التحكيم اجراءات/public/logos/faisalah-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005840"/>
            <a:ext cx="1188720" cy="11887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28600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فيصلة</a:t>
            </a:r>
            <a:endParaRPr lang="en-US" sz="4600" dirty="0"/>
          </a:p>
        </p:txBody>
      </p:sp>
      <p:sp>
        <p:nvSpPr>
          <p:cNvPr id="5" name="Text 2"/>
          <p:cNvSpPr/>
          <p:nvPr/>
        </p:nvSpPr>
        <p:spPr>
          <a:xfrm>
            <a:off x="914400" y="3291840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2000" dirty="0">
                <a:solidFill>
                  <a:srgbClr val="E7CF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 المشورة إلى الفيصل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14400" y="397764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CEA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· info@faisalah.com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07272F"/>
          </a:solidFill>
          <a:ln/>
        </p:spPr>
      </p:sp>
      <p:pic>
        <p:nvPicPr>
          <p:cNvPr id="8" name="Image 1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9" name="Image 2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10" name="Image 3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11" name="Image 4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A9C0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منصة سعودية لإدارة إجراءات التحكيم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2026-09-22T13:32:53Z</dcterms:created>
  <dcterms:modified xsi:type="dcterms:W3CDTF">2026-09-22T13:32:53Z</dcterms:modified>
</cp:coreProperties>
</file>